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Montserrat" panose="02000505000000020004" pitchFamily="2" charset="0"/>
      <p:regular r:id="rId14"/>
      <p:bold r:id="rId15"/>
      <p:italic r:id="rId16"/>
      <p:boldItalic r:id="rId17"/>
    </p:embeddedFont>
    <p:embeddedFont>
      <p:font typeface="Lato" panose="020F0502020204030203" pitchFamily="3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8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33acca78df_0_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33acca78df_0_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f87997393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f87997393_0_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1f87997393_0_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33acca78df_0_5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33acca78df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f96f5393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f96f5393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f87997393_0_1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f87997393_0_1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f87997393_0_10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f87997393_0_10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7" name="Google Shape;137;p1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 name="Google Shape;138;p1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39;p1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p1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4" name="Google Shape;164;p1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5" name="Google Shape;165;p1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
        <p:nvSpPr>
          <p:cNvPr id="179" name="Google Shape;179;p1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0" name="Google Shape;180;p1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1" name="Google Shape;181;p1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2" name="Google Shape;182;p1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
        <p:nvSpPr>
          <p:cNvPr id="206" name="Google Shape;206;p1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7" name="Google Shape;207;p1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8" name="Google Shape;208;p1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9" name="Google Shape;209;p1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
        <p:nvSpPr>
          <p:cNvPr id="217" name="Google Shape;217;p1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8" name="Google Shape;218;p1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9" name="Google Shape;219;p1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 name="Google Shape;220;p1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
        <p:nvSpPr>
          <p:cNvPr id="39" name="Google Shape;39;p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40;p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41;p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42;p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69;p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 name="Google Shape;81;p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 name="Google Shape;82;p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 name="Google Shape;83;p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3" name="Google Shape;93;p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4" name="Google Shape;94;p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5" name="Google Shape;95;p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104;p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5" name="Google Shape;105;p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6" name="Google Shape;106;p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6" name="Google Shape;116;p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17;p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18;p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26;p1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27;p1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28;p1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Self-driving</a:t>
            </a:r>
            <a:endParaRPr dirty="0"/>
          </a:p>
          <a:p>
            <a:pPr marL="0" lvl="0" indent="0" algn="l" rtl="0">
              <a:spcBef>
                <a:spcPts val="0"/>
              </a:spcBef>
              <a:spcAft>
                <a:spcPts val="0"/>
              </a:spcAft>
              <a:buNone/>
            </a:pPr>
            <a:r>
              <a:rPr lang="en-GB" b="1" dirty="0"/>
              <a:t>SMARTCAB</a:t>
            </a:r>
            <a:endParaRPr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Success Rate</a:t>
            </a:r>
            <a:endParaRPr dirty="0"/>
          </a:p>
        </p:txBody>
      </p:sp>
      <p:sp>
        <p:nvSpPr>
          <p:cNvPr id="290" name="Google Shape;290;p26"/>
          <p:cNvSpPr txBox="1"/>
          <p:nvPr/>
        </p:nvSpPr>
        <p:spPr>
          <a:xfrm>
            <a:off x="1368175" y="1036925"/>
            <a:ext cx="7365600" cy="363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solidFill>
                  <a:srgbClr val="FFFFFF"/>
                </a:solidFill>
                <a:latin typeface="Lato" panose="020F0502020204030203" pitchFamily="34" charset="0"/>
                <a:ea typeface="Lato"/>
                <a:cs typeface="Lato"/>
                <a:sym typeface="Lato"/>
              </a:rPr>
              <a:t>With our new values, we managed to reach a success rate of 99%, which means that in 100 simulation runs only once the agent was unable to reach his destination in time while following all the traffic rules, waypoints and oncoming traffic.</a:t>
            </a:r>
            <a:endParaRPr sz="1200" dirty="0">
              <a:solidFill>
                <a:srgbClr val="FFFFFF"/>
              </a:solidFill>
              <a:latin typeface="Lato" panose="020F0502020204030203" pitchFamily="34" charset="0"/>
              <a:ea typeface="Lato"/>
              <a:cs typeface="Lato"/>
              <a:sym typeface="Lato"/>
            </a:endParaRPr>
          </a:p>
        </p:txBody>
      </p:sp>
      <p:pic>
        <p:nvPicPr>
          <p:cNvPr id="291" name="Google Shape;291;p26"/>
          <p:cNvPicPr preferRelativeResize="0"/>
          <p:nvPr/>
        </p:nvPicPr>
        <p:blipFill>
          <a:blip r:embed="rId3">
            <a:alphaModFix/>
          </a:blip>
          <a:stretch>
            <a:fillRect/>
          </a:stretch>
        </p:blipFill>
        <p:spPr>
          <a:xfrm>
            <a:off x="1216450" y="2045050"/>
            <a:ext cx="7365599" cy="2468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7" name="Google Shape;297;p27"/>
          <p:cNvSpPr txBox="1">
            <a:spLocks noGrp="1"/>
          </p:cNvSpPr>
          <p:nvPr>
            <p:ph type="body" idx="1"/>
          </p:nvPr>
        </p:nvSpPr>
        <p:spPr>
          <a:xfrm>
            <a:off x="3040350" y="1881893"/>
            <a:ext cx="3063300" cy="1379714"/>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2400" b="1" dirty="0">
                <a:latin typeface="Montserrat"/>
                <a:ea typeface="Montserrat"/>
                <a:cs typeface="Montserrat"/>
                <a:sym typeface="Montserrat"/>
              </a:rPr>
              <a:t>PRESENTED BY:</a:t>
            </a:r>
            <a:endParaRPr sz="2400" b="1" dirty="0">
              <a:latin typeface="Montserrat"/>
              <a:ea typeface="Montserrat"/>
              <a:cs typeface="Montserrat"/>
              <a:sym typeface="Montserrat"/>
            </a:endParaRPr>
          </a:p>
          <a:p>
            <a:pPr marL="0" lvl="0" indent="0" algn="ctr" rtl="0">
              <a:lnSpc>
                <a:spcPct val="100000"/>
              </a:lnSpc>
              <a:spcBef>
                <a:spcPts val="0"/>
              </a:spcBef>
              <a:spcAft>
                <a:spcPts val="0"/>
              </a:spcAft>
              <a:buNone/>
            </a:pPr>
            <a:endParaRPr sz="1800" b="1" dirty="0">
              <a:latin typeface="Montserrat"/>
              <a:ea typeface="Montserrat"/>
              <a:cs typeface="Montserrat"/>
              <a:sym typeface="Montserrat"/>
            </a:endParaRPr>
          </a:p>
          <a:p>
            <a:pPr marL="0" lvl="0" indent="0" algn="ctr" rtl="0">
              <a:lnSpc>
                <a:spcPct val="100000"/>
              </a:lnSpc>
              <a:spcBef>
                <a:spcPts val="0"/>
              </a:spcBef>
              <a:spcAft>
                <a:spcPts val="0"/>
              </a:spcAft>
              <a:buNone/>
            </a:pPr>
            <a:r>
              <a:rPr lang="en-GB" sz="1800" dirty="0">
                <a:latin typeface="Montserrat"/>
                <a:ea typeface="Montserrat"/>
                <a:cs typeface="Montserrat"/>
                <a:sym typeface="Montserrat"/>
              </a:rPr>
              <a:t>Parthasarathi Mitra</a:t>
            </a:r>
            <a:endParaRPr sz="1800" dirty="0">
              <a:latin typeface="Montserrat"/>
              <a:ea typeface="Montserrat"/>
              <a:cs typeface="Montserrat"/>
              <a:sym typeface="Montserrat"/>
            </a:endParaRPr>
          </a:p>
          <a:p>
            <a:pPr marL="0" lvl="0" indent="0" algn="ctr" rtl="0">
              <a:lnSpc>
                <a:spcPct val="100000"/>
              </a:lnSpc>
              <a:spcBef>
                <a:spcPts val="0"/>
              </a:spcBef>
              <a:spcAft>
                <a:spcPts val="0"/>
              </a:spcAft>
              <a:buNone/>
            </a:pPr>
            <a:r>
              <a:rPr lang="en-GB" sz="1800" dirty="0">
                <a:latin typeface="Montserrat"/>
                <a:ea typeface="Montserrat"/>
                <a:cs typeface="Montserrat"/>
                <a:sym typeface="Montserrat"/>
              </a:rPr>
              <a:t>Karan Singh</a:t>
            </a:r>
            <a:endParaRPr sz="1800" dirty="0">
              <a:latin typeface="Montserrat"/>
              <a:ea typeface="Montserrat"/>
              <a:cs typeface="Montserrat"/>
              <a:sym typeface="Montserrat"/>
            </a:endParaRPr>
          </a:p>
          <a:p>
            <a:pPr marL="0" lvl="0" indent="0" algn="r" rtl="0">
              <a:spcBef>
                <a:spcPts val="0"/>
              </a:spcBef>
              <a:spcAft>
                <a:spcPts val="1600"/>
              </a:spcAft>
              <a:buNone/>
            </a:pPr>
            <a:endParaRPr sz="18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18"/>
          <p:cNvSpPr txBox="1">
            <a:spLocks noGrp="1"/>
          </p:cNvSpPr>
          <p:nvPr>
            <p:ph type="title"/>
          </p:nvPr>
        </p:nvSpPr>
        <p:spPr>
          <a:xfrm>
            <a:off x="1297500" y="393750"/>
            <a:ext cx="7038900" cy="91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Overview</a:t>
            </a:r>
            <a:endParaRPr dirty="0"/>
          </a:p>
        </p:txBody>
      </p:sp>
      <p:sp>
        <p:nvSpPr>
          <p:cNvPr id="234" name="Google Shape;234;p1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latin typeface="Lato" panose="020F0502020204030203" pitchFamily="34" charset="0"/>
              </a:rPr>
              <a:t>We are at an age when we have industry leaders like </a:t>
            </a:r>
            <a:r>
              <a:rPr lang="en-GB" dirty="0">
                <a:solidFill>
                  <a:srgbClr val="9900FF"/>
                </a:solidFill>
                <a:latin typeface="Lato" panose="020F0502020204030203" pitchFamily="34" charset="0"/>
              </a:rPr>
              <a:t>Audi, Mercedes-Benz, Tesla and others </a:t>
            </a:r>
            <a:r>
              <a:rPr lang="en-GB" dirty="0">
                <a:latin typeface="Lato" panose="020F0502020204030203" pitchFamily="34" charset="0"/>
              </a:rPr>
              <a:t>innovating in the autonomous vehicles space. With the steady growth in commercialization and the increasing affordability of this technology, this is no longer a niche for the enthusiasts. </a:t>
            </a:r>
            <a:endParaRPr dirty="0">
              <a:latin typeface="Lato" panose="020F0502020204030203" pitchFamily="34" charset="0"/>
            </a:endParaRPr>
          </a:p>
          <a:p>
            <a:pPr marL="0" lvl="0" indent="0" algn="l" rtl="0">
              <a:spcBef>
                <a:spcPts val="1600"/>
              </a:spcBef>
              <a:spcAft>
                <a:spcPts val="0"/>
              </a:spcAft>
              <a:buNone/>
            </a:pPr>
            <a:r>
              <a:rPr lang="en-GB" dirty="0">
                <a:latin typeface="Lato" panose="020F0502020204030203" pitchFamily="34" charset="0"/>
              </a:rPr>
              <a:t>We can surely expect that some time in the near future we will see more and more commercial vehicles move towards automation. </a:t>
            </a:r>
            <a:endParaRPr dirty="0">
              <a:latin typeface="Lato" panose="020F0502020204030203" pitchFamily="34" charset="0"/>
            </a:endParaRPr>
          </a:p>
          <a:p>
            <a:pPr marL="0" lvl="0" indent="0" algn="l" rtl="0">
              <a:spcBef>
                <a:spcPts val="1600"/>
              </a:spcBef>
              <a:spcAft>
                <a:spcPts val="1600"/>
              </a:spcAft>
              <a:buNone/>
            </a:pPr>
            <a:r>
              <a:rPr lang="en-GB" dirty="0">
                <a:latin typeface="Lato" panose="020F0502020204030203" pitchFamily="34" charset="0"/>
              </a:rPr>
              <a:t>Our project is a simplistic demonstration of this very idea. Our aim, with this project, was to </a:t>
            </a:r>
            <a:r>
              <a:rPr lang="en-GB" dirty="0">
                <a:solidFill>
                  <a:srgbClr val="9900FF"/>
                </a:solidFill>
                <a:latin typeface="Lato" panose="020F0502020204030203" pitchFamily="34" charset="0"/>
              </a:rPr>
              <a:t>create a smart cab agent</a:t>
            </a:r>
            <a:r>
              <a:rPr lang="en-GB" dirty="0">
                <a:latin typeface="Lato" panose="020F0502020204030203" pitchFamily="34" charset="0"/>
              </a:rPr>
              <a:t> that starts at a point and drives to its destination in the allotted time, adhering to basic driving rules, </a:t>
            </a:r>
            <a:r>
              <a:rPr lang="en-GB" dirty="0">
                <a:solidFill>
                  <a:srgbClr val="9900FF"/>
                </a:solidFill>
                <a:latin typeface="Lato" panose="020F0502020204030203" pitchFamily="34" charset="0"/>
              </a:rPr>
              <a:t>improving over time</a:t>
            </a:r>
            <a:r>
              <a:rPr lang="en-GB" dirty="0">
                <a:latin typeface="Lato" panose="020F0502020204030203" pitchFamily="34" charset="0"/>
              </a:rPr>
              <a:t> armed with Reinforcement Learning.</a:t>
            </a:r>
            <a:endParaRPr dirty="0">
              <a:latin typeface="Lato" panose="020F0502020204030203"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19"/>
          <p:cNvSpPr txBox="1">
            <a:spLocks noGrp="1"/>
          </p:cNvSpPr>
          <p:nvPr>
            <p:ph type="title"/>
          </p:nvPr>
        </p:nvSpPr>
        <p:spPr>
          <a:xfrm>
            <a:off x="1266900" y="51720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Understanding the problems</a:t>
            </a:r>
            <a:endParaRPr dirty="0"/>
          </a:p>
        </p:txBody>
      </p:sp>
      <p:sp>
        <p:nvSpPr>
          <p:cNvPr id="240" name="Google Shape;240;p19"/>
          <p:cNvSpPr txBox="1"/>
          <p:nvPr/>
        </p:nvSpPr>
        <p:spPr>
          <a:xfrm>
            <a:off x="1266900" y="13630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solidFill>
                  <a:srgbClr val="FFFFFF"/>
                </a:solidFill>
                <a:latin typeface="Montserrat"/>
                <a:ea typeface="Montserrat"/>
                <a:cs typeface="Montserrat"/>
                <a:sym typeface="Montserrat"/>
              </a:rPr>
              <a:t>01</a:t>
            </a:r>
            <a:endParaRPr dirty="0">
              <a:solidFill>
                <a:srgbClr val="FFFFFF"/>
              </a:solidFill>
            </a:endParaRPr>
          </a:p>
          <a:p>
            <a:pPr marL="0" lvl="0" indent="0" algn="l" rtl="0">
              <a:spcBef>
                <a:spcPts val="0"/>
              </a:spcBef>
              <a:spcAft>
                <a:spcPts val="0"/>
              </a:spcAft>
              <a:buNone/>
            </a:pPr>
            <a:endParaRPr sz="1300" dirty="0">
              <a:solidFill>
                <a:srgbClr val="FFFFFF"/>
              </a:solidFill>
            </a:endParaRPr>
          </a:p>
        </p:txBody>
      </p:sp>
      <p:sp>
        <p:nvSpPr>
          <p:cNvPr id="241" name="Google Shape;241;p19"/>
          <p:cNvSpPr txBox="1">
            <a:spLocks noGrp="1"/>
          </p:cNvSpPr>
          <p:nvPr>
            <p:ph type="body" idx="1"/>
          </p:nvPr>
        </p:nvSpPr>
        <p:spPr>
          <a:xfrm>
            <a:off x="1999800" y="136307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dirty="0">
                <a:solidFill>
                  <a:srgbClr val="FFFFFF"/>
                </a:solidFill>
                <a:latin typeface="Lato" panose="020F0502020204030203" pitchFamily="34" charset="0"/>
              </a:rPr>
              <a:t>The first step was to create a basic driving agent in a given environment. In our case we are using an environment created by </a:t>
            </a:r>
            <a:r>
              <a:rPr lang="en-GB" sz="1200" dirty="0" err="1">
                <a:solidFill>
                  <a:srgbClr val="FFFFFF"/>
                </a:solidFill>
                <a:latin typeface="Lato" panose="020F0502020204030203" pitchFamily="34" charset="0"/>
              </a:rPr>
              <a:t>udemy</a:t>
            </a:r>
            <a:r>
              <a:rPr lang="en-GB" sz="1200" dirty="0">
                <a:solidFill>
                  <a:srgbClr val="FFFFFF"/>
                </a:solidFill>
                <a:latin typeface="Lato" panose="020F0502020204030203" pitchFamily="34" charset="0"/>
              </a:rPr>
              <a:t>.</a:t>
            </a:r>
            <a:endParaRPr sz="1200" dirty="0">
              <a:solidFill>
                <a:srgbClr val="FFFFFF"/>
              </a:solidFill>
              <a:latin typeface="Lato" panose="020F0502020204030203" pitchFamily="34" charset="0"/>
            </a:endParaRPr>
          </a:p>
        </p:txBody>
      </p:sp>
      <p:sp>
        <p:nvSpPr>
          <p:cNvPr id="242" name="Google Shape;242;p19"/>
          <p:cNvSpPr txBox="1"/>
          <p:nvPr/>
        </p:nvSpPr>
        <p:spPr>
          <a:xfrm>
            <a:off x="1266900" y="22778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solidFill>
                  <a:srgbClr val="FFFFFF"/>
                </a:solidFill>
                <a:latin typeface="Montserrat"/>
                <a:ea typeface="Montserrat"/>
                <a:cs typeface="Montserrat"/>
                <a:sym typeface="Montserrat"/>
              </a:rPr>
              <a:t>02</a:t>
            </a:r>
            <a:endParaRPr dirty="0">
              <a:solidFill>
                <a:srgbClr val="FFFFFF"/>
              </a:solidFill>
            </a:endParaRPr>
          </a:p>
          <a:p>
            <a:pPr marL="0" lvl="0" indent="0" algn="l" rtl="0">
              <a:spcBef>
                <a:spcPts val="0"/>
              </a:spcBef>
              <a:spcAft>
                <a:spcPts val="0"/>
              </a:spcAft>
              <a:buNone/>
            </a:pPr>
            <a:endParaRPr sz="1300" dirty="0">
              <a:solidFill>
                <a:srgbClr val="FFFFFF"/>
              </a:solidFill>
            </a:endParaRPr>
          </a:p>
        </p:txBody>
      </p:sp>
      <p:sp>
        <p:nvSpPr>
          <p:cNvPr id="243" name="Google Shape;243;p19"/>
          <p:cNvSpPr txBox="1">
            <a:spLocks noGrp="1"/>
          </p:cNvSpPr>
          <p:nvPr>
            <p:ph type="body" idx="1"/>
          </p:nvPr>
        </p:nvSpPr>
        <p:spPr>
          <a:xfrm>
            <a:off x="1999800" y="227791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dirty="0">
                <a:solidFill>
                  <a:srgbClr val="FFFFFF"/>
                </a:solidFill>
                <a:latin typeface="Lato" panose="020F0502020204030203" pitchFamily="34" charset="0"/>
              </a:rPr>
              <a:t>The next step was to inform the driving agent about the different  states in the problem. In our case, we have states that factor in the next waypoint(Left, Right, Forward), traffic light(red or green) and incoming traffic(None, forward, left, right)</a:t>
            </a:r>
            <a:endParaRPr sz="1200" dirty="0">
              <a:solidFill>
                <a:srgbClr val="FFFFFF"/>
              </a:solidFill>
              <a:latin typeface="Lato" panose="020F0502020204030203" pitchFamily="34" charset="0"/>
            </a:endParaRPr>
          </a:p>
        </p:txBody>
      </p:sp>
      <p:sp>
        <p:nvSpPr>
          <p:cNvPr id="244" name="Google Shape;244;p19"/>
          <p:cNvSpPr txBox="1"/>
          <p:nvPr/>
        </p:nvSpPr>
        <p:spPr>
          <a:xfrm>
            <a:off x="1266900" y="358366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solidFill>
                  <a:srgbClr val="FFFFFF"/>
                </a:solidFill>
                <a:latin typeface="Montserrat"/>
                <a:ea typeface="Montserrat"/>
                <a:cs typeface="Montserrat"/>
                <a:sym typeface="Montserrat"/>
              </a:rPr>
              <a:t>03</a:t>
            </a:r>
            <a:endParaRPr sz="1300" dirty="0">
              <a:solidFill>
                <a:srgbClr val="FFFFFF"/>
              </a:solidFill>
            </a:endParaRPr>
          </a:p>
        </p:txBody>
      </p:sp>
      <p:sp>
        <p:nvSpPr>
          <p:cNvPr id="245" name="Google Shape;245;p19"/>
          <p:cNvSpPr txBox="1">
            <a:spLocks noGrp="1"/>
          </p:cNvSpPr>
          <p:nvPr>
            <p:ph type="body" idx="1"/>
          </p:nvPr>
        </p:nvSpPr>
        <p:spPr>
          <a:xfrm>
            <a:off x="1999800" y="3583688"/>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200" dirty="0">
                <a:solidFill>
                  <a:srgbClr val="FFFFFF"/>
                </a:solidFill>
                <a:latin typeface="Lato" panose="020F0502020204030203" pitchFamily="34" charset="0"/>
              </a:rPr>
              <a:t>The final step was to improve our learning agent so that with the help of Q-learning it can select the optimal action at each location.</a:t>
            </a:r>
            <a:endParaRPr sz="1200" dirty="0">
              <a:solidFill>
                <a:srgbClr val="FFFFFF"/>
              </a:solidFill>
              <a:latin typeface="Lato" panose="020F0502020204030203"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0"/>
          <p:cNvSpPr txBox="1">
            <a:spLocks noGrp="1"/>
          </p:cNvSpPr>
          <p:nvPr>
            <p:ph type="title"/>
          </p:nvPr>
        </p:nvSpPr>
        <p:spPr>
          <a:xfrm>
            <a:off x="1297500" y="5334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dirty="0"/>
              <a:t>Basic Driving Agent</a:t>
            </a:r>
            <a:endParaRPr dirty="0"/>
          </a:p>
        </p:txBody>
      </p:sp>
      <p:sp>
        <p:nvSpPr>
          <p:cNvPr id="251" name="Google Shape;251;p20"/>
          <p:cNvSpPr txBox="1">
            <a:spLocks noGrp="1"/>
          </p:cNvSpPr>
          <p:nvPr>
            <p:ph type="body" idx="1"/>
          </p:nvPr>
        </p:nvSpPr>
        <p:spPr>
          <a:xfrm>
            <a:off x="1132925" y="1411450"/>
            <a:ext cx="4298700" cy="342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FFFFFF"/>
                </a:solidFill>
                <a:latin typeface="Lato" panose="020F0502020204030203" pitchFamily="34" charset="0"/>
              </a:rPr>
              <a:t>Our final  agent takes into account it’s waypoint, the traffic signals and incoming traffic to select it’s next action.</a:t>
            </a:r>
            <a:endParaRPr dirty="0">
              <a:solidFill>
                <a:srgbClr val="FFFFFF"/>
              </a:solidFill>
              <a:latin typeface="Lato" panose="020F0502020204030203" pitchFamily="34" charset="0"/>
            </a:endParaRPr>
          </a:p>
          <a:p>
            <a:pPr marL="0" lvl="0" indent="0" algn="l" rtl="0">
              <a:spcBef>
                <a:spcPts val="1600"/>
              </a:spcBef>
              <a:spcAft>
                <a:spcPts val="0"/>
              </a:spcAft>
              <a:buNone/>
            </a:pPr>
            <a:r>
              <a:rPr lang="en-GB" dirty="0">
                <a:solidFill>
                  <a:srgbClr val="FFFFFF"/>
                </a:solidFill>
                <a:latin typeface="Lato" panose="020F0502020204030203" pitchFamily="34" charset="0"/>
              </a:rPr>
              <a:t>However, for our basic driving agent, we just wanted to make sure that it chooses any random action so that we could establish a basepoint.</a:t>
            </a:r>
            <a:endParaRPr dirty="0">
              <a:solidFill>
                <a:srgbClr val="FFFFFF"/>
              </a:solidFill>
              <a:latin typeface="Lato" panose="020F0502020204030203" pitchFamily="34" charset="0"/>
            </a:endParaRPr>
          </a:p>
          <a:p>
            <a:pPr marL="0" lvl="0" indent="0" algn="l" rtl="0">
              <a:lnSpc>
                <a:spcPct val="100000"/>
              </a:lnSpc>
              <a:spcBef>
                <a:spcPts val="1600"/>
              </a:spcBef>
              <a:spcAft>
                <a:spcPts val="0"/>
              </a:spcAft>
              <a:buClr>
                <a:srgbClr val="000000"/>
              </a:buClr>
              <a:buSzPts val="1100"/>
              <a:buFont typeface="Arial"/>
              <a:buNone/>
            </a:pPr>
            <a:r>
              <a:rPr lang="en-GB" sz="1100" dirty="0">
                <a:solidFill>
                  <a:srgbClr val="FFFFFF"/>
                </a:solidFill>
                <a:latin typeface="Courier New"/>
                <a:ea typeface="Courier New"/>
                <a:cs typeface="Courier New"/>
                <a:sym typeface="Courier New"/>
              </a:rPr>
              <a:t>random_action = random.SystemRandom()</a:t>
            </a:r>
            <a:endParaRPr sz="1100" dirty="0">
              <a:solidFill>
                <a:srgbClr val="FFFFFF"/>
              </a:solidFill>
              <a:latin typeface="Courier New"/>
              <a:ea typeface="Courier New"/>
              <a:cs typeface="Courier New"/>
              <a:sym typeface="Courier New"/>
            </a:endParaRPr>
          </a:p>
          <a:p>
            <a:pPr marL="0" lvl="0" indent="0" algn="l" rtl="0">
              <a:lnSpc>
                <a:spcPct val="100000"/>
              </a:lnSpc>
              <a:spcBef>
                <a:spcPts val="0"/>
              </a:spcBef>
              <a:spcAft>
                <a:spcPts val="0"/>
              </a:spcAft>
              <a:buClr>
                <a:srgbClr val="000000"/>
              </a:buClr>
              <a:buSzPts val="1100"/>
              <a:buFont typeface="Arial"/>
              <a:buNone/>
            </a:pPr>
            <a:r>
              <a:rPr lang="en-GB" sz="1100" dirty="0">
                <a:solidFill>
                  <a:srgbClr val="FFFFFF"/>
                </a:solidFill>
                <a:latin typeface="Courier New"/>
                <a:ea typeface="Courier New"/>
                <a:cs typeface="Courier New"/>
                <a:sym typeface="Courier New"/>
              </a:rPr>
              <a:t>return random_action.choice(self.valid_actions)</a:t>
            </a:r>
            <a:endParaRPr sz="1100" dirty="0">
              <a:solidFill>
                <a:srgbClr val="FFFFFF"/>
              </a:solidFill>
              <a:latin typeface="Courier New"/>
              <a:ea typeface="Courier New"/>
              <a:cs typeface="Courier New"/>
              <a:sym typeface="Courier New"/>
            </a:endParaRPr>
          </a:p>
          <a:p>
            <a:pPr marL="0" lvl="0" indent="0" algn="l" rtl="0">
              <a:spcBef>
                <a:spcPts val="0"/>
              </a:spcBef>
              <a:spcAft>
                <a:spcPts val="1600"/>
              </a:spcAft>
              <a:buNone/>
            </a:pPr>
            <a:endParaRPr dirty="0">
              <a:solidFill>
                <a:srgbClr val="FFFFFF"/>
              </a:solidFill>
            </a:endParaRPr>
          </a:p>
        </p:txBody>
      </p:sp>
      <p:pic>
        <p:nvPicPr>
          <p:cNvPr id="252" name="Google Shape;252;p20"/>
          <p:cNvPicPr preferRelativeResize="0"/>
          <p:nvPr/>
        </p:nvPicPr>
        <p:blipFill>
          <a:blip r:embed="rId3">
            <a:alphaModFix/>
          </a:blip>
          <a:stretch>
            <a:fillRect/>
          </a:stretch>
        </p:blipFill>
        <p:spPr>
          <a:xfrm>
            <a:off x="5515337" y="1411438"/>
            <a:ext cx="3088477" cy="2329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Trials and Simulation</a:t>
            </a:r>
            <a:endParaRPr dirty="0"/>
          </a:p>
        </p:txBody>
      </p:sp>
      <p:sp>
        <p:nvSpPr>
          <p:cNvPr id="258" name="Google Shape;258;p21"/>
          <p:cNvSpPr txBox="1">
            <a:spLocks noGrp="1"/>
          </p:cNvSpPr>
          <p:nvPr>
            <p:ph type="body" idx="1"/>
          </p:nvPr>
        </p:nvSpPr>
        <p:spPr>
          <a:xfrm>
            <a:off x="1297500" y="1575875"/>
            <a:ext cx="2838000" cy="248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FFFFFF"/>
                </a:solidFill>
                <a:latin typeface="Lato" panose="020F0502020204030203" pitchFamily="34" charset="0"/>
              </a:rPr>
              <a:t>Our program runs multiple trials and over time learns to take better actions by taking the rewards during those trials to optimize its approach during the final simulation runs.</a:t>
            </a:r>
            <a:endParaRPr dirty="0">
              <a:solidFill>
                <a:srgbClr val="FFFFFF"/>
              </a:solidFill>
              <a:latin typeface="Lato" panose="020F0502020204030203" pitchFamily="34" charset="0"/>
            </a:endParaRPr>
          </a:p>
          <a:p>
            <a:pPr marL="0" lvl="0" indent="0" algn="l" rtl="0">
              <a:spcBef>
                <a:spcPts val="1600"/>
              </a:spcBef>
              <a:spcAft>
                <a:spcPts val="0"/>
              </a:spcAft>
              <a:buNone/>
            </a:pPr>
            <a:r>
              <a:rPr lang="en-GB" dirty="0">
                <a:solidFill>
                  <a:srgbClr val="FFFFFF"/>
                </a:solidFill>
                <a:latin typeface="Lato" panose="020F0502020204030203" pitchFamily="34" charset="0"/>
              </a:rPr>
              <a:t>For this we are running 1000+ trials and 100 simulations for a well-spread dataset.</a:t>
            </a:r>
            <a:endParaRPr dirty="0">
              <a:solidFill>
                <a:srgbClr val="FFFFFF"/>
              </a:solidFill>
              <a:latin typeface="Lato" panose="020F0502020204030203" pitchFamily="34" charset="0"/>
            </a:endParaRPr>
          </a:p>
          <a:p>
            <a:pPr marL="0" lvl="0" indent="0" algn="l" rtl="0">
              <a:spcBef>
                <a:spcPts val="1600"/>
              </a:spcBef>
              <a:spcAft>
                <a:spcPts val="0"/>
              </a:spcAft>
              <a:buNone/>
            </a:pPr>
            <a:endParaRPr dirty="0">
              <a:solidFill>
                <a:srgbClr val="FFFFFF"/>
              </a:solidFill>
              <a:latin typeface="Lato" panose="020F0502020204030203" pitchFamily="34" charset="0"/>
            </a:endParaRPr>
          </a:p>
          <a:p>
            <a:pPr marL="0" lvl="0" indent="0" algn="l" rtl="0">
              <a:spcBef>
                <a:spcPts val="1600"/>
              </a:spcBef>
              <a:spcAft>
                <a:spcPts val="1600"/>
              </a:spcAft>
              <a:buNone/>
            </a:pPr>
            <a:endParaRPr dirty="0">
              <a:solidFill>
                <a:srgbClr val="FFFFFF"/>
              </a:solidFill>
              <a:latin typeface="Lato" panose="020F0502020204030203" pitchFamily="34" charset="0"/>
            </a:endParaRPr>
          </a:p>
        </p:txBody>
      </p:sp>
      <p:pic>
        <p:nvPicPr>
          <p:cNvPr id="259" name="Google Shape;259;p21"/>
          <p:cNvPicPr preferRelativeResize="0"/>
          <p:nvPr/>
        </p:nvPicPr>
        <p:blipFill>
          <a:blip r:embed="rId3">
            <a:alphaModFix/>
          </a:blip>
          <a:stretch>
            <a:fillRect/>
          </a:stretch>
        </p:blipFill>
        <p:spPr>
          <a:xfrm>
            <a:off x="4572000" y="907175"/>
            <a:ext cx="4162413" cy="3820800"/>
          </a:xfrm>
          <a:prstGeom prst="rect">
            <a:avLst/>
          </a:prstGeom>
          <a:noFill/>
          <a:ln>
            <a:noFill/>
          </a:ln>
        </p:spPr>
      </p:pic>
      <p:cxnSp>
        <p:nvCxnSpPr>
          <p:cNvPr id="260" name="Google Shape;260;p21"/>
          <p:cNvCxnSpPr/>
          <p:nvPr/>
        </p:nvCxnSpPr>
        <p:spPr>
          <a:xfrm>
            <a:off x="4299975" y="1170650"/>
            <a:ext cx="0" cy="3507900"/>
          </a:xfrm>
          <a:prstGeom prst="straightConnector1">
            <a:avLst/>
          </a:prstGeom>
          <a:noFill/>
          <a:ln w="9525" cap="flat" cmpd="sng">
            <a:solidFill>
              <a:srgbClr val="EFEFEF"/>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2"/>
          <p:cNvSpPr txBox="1">
            <a:spLocks noGrp="1"/>
          </p:cNvSpPr>
          <p:nvPr>
            <p:ph type="title"/>
          </p:nvPr>
        </p:nvSpPr>
        <p:spPr>
          <a:xfrm>
            <a:off x="1297500" y="373175"/>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Trials and Simulation</a:t>
            </a:r>
            <a:endParaRPr dirty="0"/>
          </a:p>
        </p:txBody>
      </p:sp>
      <p:pic>
        <p:nvPicPr>
          <p:cNvPr id="2" name="Recording">
            <a:hlinkClick r:id="" action="ppaction://media"/>
            <a:extLst>
              <a:ext uri="{FF2B5EF4-FFF2-40B4-BE49-F238E27FC236}">
                <a16:creationId xmlns:a16="http://schemas.microsoft.com/office/drawing/2014/main" id="{2B899559-0785-4849-8BD5-30FB53834C0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83318" y="947297"/>
            <a:ext cx="4349012" cy="394810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3"/>
          <p:cNvSpPr txBox="1">
            <a:spLocks noGrp="1"/>
          </p:cNvSpPr>
          <p:nvPr>
            <p:ph type="title"/>
          </p:nvPr>
        </p:nvSpPr>
        <p:spPr>
          <a:xfrm>
            <a:off x="1297500" y="582550"/>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dirty="0"/>
              <a:t>Informed Agent</a:t>
            </a:r>
            <a:endParaRPr dirty="0"/>
          </a:p>
        </p:txBody>
      </p:sp>
      <p:sp>
        <p:nvSpPr>
          <p:cNvPr id="272" name="Google Shape;272;p23"/>
          <p:cNvSpPr txBox="1">
            <a:spLocks noGrp="1"/>
          </p:cNvSpPr>
          <p:nvPr>
            <p:ph type="body" idx="1"/>
          </p:nvPr>
        </p:nvSpPr>
        <p:spPr>
          <a:xfrm>
            <a:off x="1297500" y="1702042"/>
            <a:ext cx="6726300" cy="308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FFFFFF"/>
                </a:solidFill>
                <a:latin typeface="Lato" panose="020F0502020204030203" pitchFamily="34" charset="0"/>
              </a:rPr>
              <a:t>Here we simulated a Q Learning agent which takes into account the different  variables that are present at each point (namely traffic, signals and waypoint). </a:t>
            </a:r>
            <a:endParaRPr dirty="0">
              <a:solidFill>
                <a:srgbClr val="FFFFFF"/>
              </a:solidFill>
              <a:latin typeface="Lato" panose="020F0502020204030203" pitchFamily="34" charset="0"/>
            </a:endParaRPr>
          </a:p>
          <a:p>
            <a:pPr marL="0" lvl="0" indent="0" algn="l" rtl="0">
              <a:spcBef>
                <a:spcPts val="1600"/>
              </a:spcBef>
              <a:spcAft>
                <a:spcPts val="0"/>
              </a:spcAft>
              <a:buNone/>
            </a:pPr>
            <a:r>
              <a:rPr lang="en-GB" dirty="0">
                <a:solidFill>
                  <a:srgbClr val="FFFFFF"/>
                </a:solidFill>
                <a:latin typeface="Lato" panose="020F0502020204030203" pitchFamily="34" charset="0"/>
              </a:rPr>
              <a:t>For the Q-learning formula we initiated the following parameters to start off with.</a:t>
            </a:r>
            <a:endParaRPr dirty="0">
              <a:solidFill>
                <a:srgbClr val="FFFFFF"/>
              </a:solidFill>
              <a:latin typeface="Lato" panose="020F0502020204030203" pitchFamily="34" charset="0"/>
            </a:endParaRPr>
          </a:p>
          <a:p>
            <a:pPr marL="457200" marR="0" lvl="0" indent="-311150" algn="l" rtl="0">
              <a:lnSpc>
                <a:spcPct val="115000"/>
              </a:lnSpc>
              <a:spcBef>
                <a:spcPts val="1600"/>
              </a:spcBef>
              <a:spcAft>
                <a:spcPts val="0"/>
              </a:spcAft>
              <a:buClr>
                <a:srgbClr val="FFFFFF"/>
              </a:buClr>
              <a:buSzPts val="1300"/>
              <a:buChar char="●"/>
            </a:pPr>
            <a:r>
              <a:rPr lang="en-GB" dirty="0">
                <a:solidFill>
                  <a:srgbClr val="FFFFFF"/>
                </a:solidFill>
                <a:latin typeface="Lato" panose="020F0502020204030203" pitchFamily="34" charset="0"/>
              </a:rPr>
              <a:t>Alpha (learning rate), is arbitrarily set at 0.4.</a:t>
            </a:r>
            <a:endParaRPr dirty="0">
              <a:solidFill>
                <a:srgbClr val="FFFFFF"/>
              </a:solidFill>
              <a:latin typeface="Lato" panose="020F0502020204030203" pitchFamily="34" charset="0"/>
            </a:endParaRPr>
          </a:p>
          <a:p>
            <a:pPr marL="457200" marR="0" lvl="0" indent="-311150" algn="l" rtl="0">
              <a:lnSpc>
                <a:spcPct val="115000"/>
              </a:lnSpc>
              <a:spcBef>
                <a:spcPts val="0"/>
              </a:spcBef>
              <a:spcAft>
                <a:spcPts val="0"/>
              </a:spcAft>
              <a:buClr>
                <a:srgbClr val="FFFFFF"/>
              </a:buClr>
              <a:buSzPts val="1300"/>
              <a:buChar char="●"/>
            </a:pPr>
            <a:r>
              <a:rPr lang="en-GB" dirty="0">
                <a:solidFill>
                  <a:srgbClr val="FFFFFF"/>
                </a:solidFill>
                <a:latin typeface="Lato" panose="020F0502020204030203" pitchFamily="34" charset="0"/>
              </a:rPr>
              <a:t>Epsilon is arbitrarily set at 1.</a:t>
            </a:r>
            <a:endParaRPr dirty="0">
              <a:solidFill>
                <a:srgbClr val="FFFFFF"/>
              </a:solidFill>
              <a:latin typeface="Lato" panose="020F0502020204030203" pitchFamily="34" charset="0"/>
            </a:endParaRPr>
          </a:p>
          <a:p>
            <a:pPr marL="0" marR="0" lvl="0" indent="0" algn="l" rtl="0">
              <a:lnSpc>
                <a:spcPct val="115000"/>
              </a:lnSpc>
              <a:spcBef>
                <a:spcPts val="1600"/>
              </a:spcBef>
              <a:spcAft>
                <a:spcPts val="0"/>
              </a:spcAft>
              <a:buClr>
                <a:srgbClr val="000000"/>
              </a:buClr>
              <a:buSzPts val="1100"/>
              <a:buFont typeface="Arial"/>
              <a:buNone/>
            </a:pPr>
            <a:r>
              <a:rPr lang="en-GB" dirty="0">
                <a:solidFill>
                  <a:srgbClr val="FFFFFF"/>
                </a:solidFill>
                <a:latin typeface="Lato" panose="020F0502020204030203" pitchFamily="34" charset="0"/>
              </a:rPr>
              <a:t>Even with this arbitrary value selection we achieved a 87% success rate.</a:t>
            </a:r>
            <a:endParaRPr dirty="0">
              <a:solidFill>
                <a:srgbClr val="FFFFFF"/>
              </a:solidFill>
              <a:latin typeface="Lato" panose="020F0502020204030203" pitchFamily="34" charset="0"/>
            </a:endParaRPr>
          </a:p>
          <a:p>
            <a:pPr marL="0" lvl="0" indent="0" algn="l" rtl="0">
              <a:spcBef>
                <a:spcPts val="1600"/>
              </a:spcBef>
              <a:spcAft>
                <a:spcPts val="1600"/>
              </a:spcAft>
              <a:buNone/>
            </a:pPr>
            <a:endParaRPr dirty="0">
              <a:solidFill>
                <a:srgbClr val="FFFFFF"/>
              </a:solidFill>
              <a:latin typeface="Lato" panose="020F0502020204030203"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4"/>
          <p:cNvSpPr txBox="1">
            <a:spLocks noGrp="1"/>
          </p:cNvSpPr>
          <p:nvPr>
            <p:ph type="title"/>
          </p:nvPr>
        </p:nvSpPr>
        <p:spPr>
          <a:xfrm>
            <a:off x="1297500" y="393750"/>
            <a:ext cx="7038900" cy="54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Improving the learning</a:t>
            </a:r>
            <a:endParaRPr dirty="0"/>
          </a:p>
        </p:txBody>
      </p:sp>
      <p:sp>
        <p:nvSpPr>
          <p:cNvPr id="278" name="Google Shape;278;p24"/>
          <p:cNvSpPr txBox="1"/>
          <p:nvPr/>
        </p:nvSpPr>
        <p:spPr>
          <a:xfrm>
            <a:off x="1327025" y="1304400"/>
            <a:ext cx="7365600" cy="345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FFFFFF"/>
                </a:solidFill>
                <a:latin typeface="Lato" panose="020F0502020204030203" pitchFamily="34" charset="0"/>
                <a:ea typeface="Lato"/>
                <a:cs typeface="Lato"/>
                <a:sym typeface="Lato"/>
              </a:rPr>
              <a:t>The next and final step was to improve the learning of the agent.</a:t>
            </a:r>
            <a:endParaRPr dirty="0">
              <a:solidFill>
                <a:srgbClr val="FFFFFF"/>
              </a:solidFill>
              <a:latin typeface="Lato" panose="020F0502020204030203" pitchFamily="34" charset="0"/>
              <a:ea typeface="Lato"/>
              <a:cs typeface="Lato"/>
              <a:sym typeface="Lato"/>
            </a:endParaRPr>
          </a:p>
          <a:p>
            <a:pPr marL="0" lvl="0" indent="0" algn="l" rtl="0">
              <a:spcBef>
                <a:spcPts val="0"/>
              </a:spcBef>
              <a:spcAft>
                <a:spcPts val="0"/>
              </a:spcAft>
              <a:buNone/>
            </a:pPr>
            <a:endParaRPr dirty="0">
              <a:solidFill>
                <a:srgbClr val="FFFFFF"/>
              </a:solidFill>
              <a:latin typeface="Lato" panose="020F0502020204030203" pitchFamily="34" charset="0"/>
              <a:ea typeface="Lato"/>
              <a:cs typeface="Lato"/>
              <a:sym typeface="Lato"/>
            </a:endParaRPr>
          </a:p>
          <a:p>
            <a:pPr marL="0" lvl="0" indent="0" algn="l" rtl="0">
              <a:spcBef>
                <a:spcPts val="0"/>
              </a:spcBef>
              <a:spcAft>
                <a:spcPts val="0"/>
              </a:spcAft>
              <a:buNone/>
            </a:pPr>
            <a:r>
              <a:rPr lang="en-GB" dirty="0">
                <a:solidFill>
                  <a:srgbClr val="FFFFFF"/>
                </a:solidFill>
                <a:latin typeface="Lato" panose="020F0502020204030203" pitchFamily="34" charset="0"/>
                <a:ea typeface="Lato"/>
                <a:cs typeface="Lato"/>
                <a:sym typeface="Lato"/>
              </a:rPr>
              <a:t>Till now with the arbitrary values to the Q-Learning algorithm taken initially, we achieved a 87% success during the simulations. </a:t>
            </a:r>
            <a:br>
              <a:rPr lang="en-GB" dirty="0">
                <a:solidFill>
                  <a:srgbClr val="FFFFFF"/>
                </a:solidFill>
                <a:latin typeface="Lato" panose="020F0502020204030203" pitchFamily="34" charset="0"/>
                <a:ea typeface="Lato"/>
                <a:cs typeface="Lato"/>
                <a:sym typeface="Lato"/>
              </a:rPr>
            </a:br>
            <a:br>
              <a:rPr lang="en-GB" dirty="0">
                <a:solidFill>
                  <a:srgbClr val="FFFFFF"/>
                </a:solidFill>
                <a:latin typeface="Lato" panose="020F0502020204030203" pitchFamily="34" charset="0"/>
                <a:ea typeface="Lato"/>
                <a:cs typeface="Lato"/>
                <a:sym typeface="Lato"/>
              </a:rPr>
            </a:br>
            <a:r>
              <a:rPr lang="en-GB" dirty="0">
                <a:solidFill>
                  <a:srgbClr val="FFFFFF"/>
                </a:solidFill>
                <a:latin typeface="Lato" panose="020F0502020204030203" pitchFamily="34" charset="0"/>
                <a:ea typeface="Lato"/>
                <a:cs typeface="Lato"/>
                <a:sym typeface="Lato"/>
              </a:rPr>
              <a:t>We experimented with multiple different sets of values to these parameters(alpha and epsilon) and arrived at the values that seem to be performing the best during the simulations. </a:t>
            </a:r>
            <a:endParaRPr dirty="0">
              <a:solidFill>
                <a:srgbClr val="FFFFFF"/>
              </a:solidFill>
              <a:latin typeface="Lato" panose="020F0502020204030203" pitchFamily="34" charset="0"/>
              <a:ea typeface="Lato"/>
              <a:cs typeface="Lato"/>
              <a:sym typeface="Lato"/>
            </a:endParaRPr>
          </a:p>
          <a:p>
            <a:pPr marL="0" lvl="0" indent="0" algn="l" rtl="0">
              <a:spcBef>
                <a:spcPts val="0"/>
              </a:spcBef>
              <a:spcAft>
                <a:spcPts val="0"/>
              </a:spcAft>
              <a:buNone/>
            </a:pPr>
            <a:endParaRPr dirty="0">
              <a:solidFill>
                <a:srgbClr val="FFFFFF"/>
              </a:solidFill>
              <a:latin typeface="Lato" panose="020F0502020204030203" pitchFamily="34" charset="0"/>
              <a:ea typeface="Lato"/>
              <a:cs typeface="Lato"/>
              <a:sym typeface="Lato"/>
            </a:endParaRPr>
          </a:p>
          <a:p>
            <a:pPr marL="0" lvl="0" indent="0" algn="l" rtl="0">
              <a:spcBef>
                <a:spcPts val="0"/>
              </a:spcBef>
              <a:spcAft>
                <a:spcPts val="0"/>
              </a:spcAft>
              <a:buNone/>
            </a:pPr>
            <a:r>
              <a:rPr lang="en-GB" dirty="0">
                <a:solidFill>
                  <a:srgbClr val="FFFFFF"/>
                </a:solidFill>
                <a:latin typeface="Lato" panose="020F0502020204030203" pitchFamily="34" charset="0"/>
                <a:ea typeface="Lato"/>
                <a:cs typeface="Lato"/>
                <a:sym typeface="Lato"/>
              </a:rPr>
              <a:t>The values that gave us the best results were :</a:t>
            </a:r>
            <a:endParaRPr dirty="0">
              <a:solidFill>
                <a:srgbClr val="FFFFFF"/>
              </a:solidFill>
              <a:latin typeface="Lato" panose="020F0502020204030203" pitchFamily="34" charset="0"/>
              <a:ea typeface="Lato"/>
              <a:cs typeface="Lato"/>
              <a:sym typeface="Lato"/>
            </a:endParaRPr>
          </a:p>
          <a:p>
            <a:pPr marL="0" lvl="0" indent="0" algn="l" rtl="0">
              <a:spcBef>
                <a:spcPts val="0"/>
              </a:spcBef>
              <a:spcAft>
                <a:spcPts val="0"/>
              </a:spcAft>
              <a:buNone/>
            </a:pPr>
            <a:endParaRPr dirty="0">
              <a:solidFill>
                <a:srgbClr val="FFFFFF"/>
              </a:solidFill>
              <a:latin typeface="Lato" panose="020F0502020204030203" pitchFamily="34" charset="0"/>
              <a:ea typeface="Lato"/>
              <a:cs typeface="Lato"/>
              <a:sym typeface="Lato"/>
            </a:endParaRPr>
          </a:p>
          <a:p>
            <a:pPr marL="457200" lvl="0" indent="-317500" algn="l" rtl="0">
              <a:spcBef>
                <a:spcPts val="0"/>
              </a:spcBef>
              <a:spcAft>
                <a:spcPts val="0"/>
              </a:spcAft>
              <a:buClr>
                <a:srgbClr val="FFFFFF"/>
              </a:buClr>
              <a:buSzPts val="1400"/>
              <a:buFont typeface="Lato"/>
              <a:buChar char="●"/>
            </a:pPr>
            <a:r>
              <a:rPr lang="en-GB" dirty="0">
                <a:solidFill>
                  <a:srgbClr val="FFFFFF"/>
                </a:solidFill>
                <a:latin typeface="Lato" panose="020F0502020204030203" pitchFamily="34" charset="0"/>
                <a:ea typeface="Lato"/>
                <a:cs typeface="Lato"/>
                <a:sym typeface="Lato"/>
              </a:rPr>
              <a:t>Alpha (learning rate): 0.5</a:t>
            </a:r>
            <a:endParaRPr dirty="0">
              <a:solidFill>
                <a:srgbClr val="FFFFFF"/>
              </a:solidFill>
              <a:latin typeface="Lato" panose="020F0502020204030203" pitchFamily="34" charset="0"/>
              <a:ea typeface="Lato"/>
              <a:cs typeface="Lato"/>
              <a:sym typeface="Lato"/>
            </a:endParaRPr>
          </a:p>
          <a:p>
            <a:pPr marL="457200" lvl="0" indent="-317500" algn="l" rtl="0">
              <a:spcBef>
                <a:spcPts val="0"/>
              </a:spcBef>
              <a:spcAft>
                <a:spcPts val="0"/>
              </a:spcAft>
              <a:buClr>
                <a:srgbClr val="FFFFFF"/>
              </a:buClr>
              <a:buSzPts val="1400"/>
              <a:buFont typeface="Lato"/>
              <a:buChar char="●"/>
            </a:pPr>
            <a:r>
              <a:rPr lang="en-GB" dirty="0">
                <a:solidFill>
                  <a:srgbClr val="FFFFFF"/>
                </a:solidFill>
                <a:latin typeface="Lato" panose="020F0502020204030203" pitchFamily="34" charset="0"/>
                <a:ea typeface="Lato"/>
                <a:cs typeface="Lato"/>
                <a:sym typeface="Lato"/>
              </a:rPr>
              <a:t>Epsilon: We are using a cosine function to decay the epsilon over time with trials.</a:t>
            </a:r>
            <a:endParaRPr dirty="0">
              <a:solidFill>
                <a:srgbClr val="FFFFFF"/>
              </a:solidFill>
              <a:latin typeface="Lato" panose="020F0502020204030203" pitchFamily="34" charset="0"/>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Safety and reliability</a:t>
            </a:r>
            <a:endParaRPr dirty="0"/>
          </a:p>
        </p:txBody>
      </p:sp>
      <p:pic>
        <p:nvPicPr>
          <p:cNvPr id="2" name="Picture 1">
            <a:extLst>
              <a:ext uri="{FF2B5EF4-FFF2-40B4-BE49-F238E27FC236}">
                <a16:creationId xmlns:a16="http://schemas.microsoft.com/office/drawing/2014/main" id="{6CBCF03C-CFF6-436C-9BEE-9AEA8BE5FB58}"/>
              </a:ext>
            </a:extLst>
          </p:cNvPr>
          <p:cNvPicPr>
            <a:picLocks noChangeAspect="1"/>
          </p:cNvPicPr>
          <p:nvPr/>
        </p:nvPicPr>
        <p:blipFill>
          <a:blip r:embed="rId3"/>
          <a:stretch>
            <a:fillRect/>
          </a:stretch>
        </p:blipFill>
        <p:spPr>
          <a:xfrm>
            <a:off x="744279" y="1474398"/>
            <a:ext cx="7655442" cy="3058834"/>
          </a:xfrm>
          <a:prstGeom prst="rect">
            <a:avLst/>
          </a:prstGeom>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TotalTime>
  <Words>543</Words>
  <Application>Microsoft Office PowerPoint</Application>
  <PresentationFormat>On-screen Show (16:9)</PresentationFormat>
  <Paragraphs>44</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Montserrat</vt:lpstr>
      <vt:lpstr>Lato</vt:lpstr>
      <vt:lpstr>Courier New</vt:lpstr>
      <vt:lpstr>Arial</vt:lpstr>
      <vt:lpstr>Focus</vt:lpstr>
      <vt:lpstr>Self-driving SMARTCAB</vt:lpstr>
      <vt:lpstr>Overview</vt:lpstr>
      <vt:lpstr>Understanding the problems</vt:lpstr>
      <vt:lpstr>Basic Driving Agent</vt:lpstr>
      <vt:lpstr>Trials and Simulation</vt:lpstr>
      <vt:lpstr>Trials and Simulation</vt:lpstr>
      <vt:lpstr>Informed Agent</vt:lpstr>
      <vt:lpstr>Improving the learning</vt:lpstr>
      <vt:lpstr>Safety and reliability</vt:lpstr>
      <vt:lpstr>Success Rate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Self-driving SMARTCAB</dc:title>
  <cp:lastModifiedBy>Partho Mitra</cp:lastModifiedBy>
  <cp:revision>11</cp:revision>
  <dcterms:modified xsi:type="dcterms:W3CDTF">2018-12-06T20:04:59Z</dcterms:modified>
</cp:coreProperties>
</file>